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90" r:id="rId4"/>
    <p:sldId id="258" r:id="rId5"/>
    <p:sldId id="259" r:id="rId6"/>
    <p:sldId id="260" r:id="rId7"/>
    <p:sldId id="263" r:id="rId8"/>
    <p:sldId id="275" r:id="rId9"/>
    <p:sldId id="261" r:id="rId10"/>
    <p:sldId id="262" r:id="rId11"/>
    <p:sldId id="264" r:id="rId12"/>
    <p:sldId id="265" r:id="rId13"/>
    <p:sldId id="267" r:id="rId14"/>
    <p:sldId id="266" r:id="rId15"/>
    <p:sldId id="282" r:id="rId16"/>
    <p:sldId id="276" r:id="rId17"/>
    <p:sldId id="277" r:id="rId18"/>
    <p:sldId id="279" r:id="rId19"/>
    <p:sldId id="269" r:id="rId20"/>
    <p:sldId id="274" r:id="rId21"/>
    <p:sldId id="271" r:id="rId22"/>
    <p:sldId id="273" r:id="rId23"/>
    <p:sldId id="280" r:id="rId24"/>
    <p:sldId id="288" r:id="rId25"/>
    <p:sldId id="284" r:id="rId26"/>
    <p:sldId id="285" r:id="rId27"/>
    <p:sldId id="286" r:id="rId28"/>
    <p:sldId id="287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86673" autoAdjust="0"/>
  </p:normalViewPr>
  <p:slideViewPr>
    <p:cSldViewPr>
      <p:cViewPr>
        <p:scale>
          <a:sx n="110" d="100"/>
          <a:sy n="110" d="100"/>
        </p:scale>
        <p:origin x="-183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Domestic</a:t>
            </a:r>
            <a:r>
              <a:rPr lang="en-US" baseline="0"/>
              <a:t> Energy -Typical Split</a:t>
            </a:r>
            <a:endParaRPr lang="en-US"/>
          </a:p>
        </c:rich>
      </c:tx>
      <c:layout>
        <c:manualLayout>
          <c:xMode val="edge"/>
          <c:yMode val="edge"/>
          <c:x val="0.21409711286089239"/>
          <c:y val="2.777741324001166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cat>
            <c:strRef>
              <c:f>Sheet1!$A$6:$A$9</c:f>
              <c:strCache>
                <c:ptCount val="4"/>
                <c:pt idx="0">
                  <c:v>Space heating</c:v>
                </c:pt>
                <c:pt idx="1">
                  <c:v>Water heating</c:v>
                </c:pt>
                <c:pt idx="2">
                  <c:v>Cooking</c:v>
                </c:pt>
                <c:pt idx="3">
                  <c:v>Lighting &amp; appliances</c:v>
                </c:pt>
              </c:strCache>
            </c:strRef>
          </c:cat>
          <c:val>
            <c:numRef>
              <c:f>Sheet1!$C$6:$C$9</c:f>
              <c:numCache>
                <c:formatCode>0.0%</c:formatCode>
                <c:ptCount val="4"/>
                <c:pt idx="0">
                  <c:v>0.57717285420500053</c:v>
                </c:pt>
                <c:pt idx="1">
                  <c:v>0.24899880939495619</c:v>
                </c:pt>
                <c:pt idx="2">
                  <c:v>2.8358047407728109E-2</c:v>
                </c:pt>
                <c:pt idx="3">
                  <c:v>0.14547028899231521</c:v>
                </c:pt>
              </c:numCache>
            </c:numRef>
          </c:val>
        </c:ser>
        <c:ser>
          <c:idx val="0"/>
          <c:order val="0"/>
          <c:cat>
            <c:strRef>
              <c:f>Sheet1!$A$6:$A$9</c:f>
              <c:strCache>
                <c:ptCount val="4"/>
                <c:pt idx="0">
                  <c:v>Space heating</c:v>
                </c:pt>
                <c:pt idx="1">
                  <c:v>Water heating</c:v>
                </c:pt>
                <c:pt idx="2">
                  <c:v>Cooking</c:v>
                </c:pt>
                <c:pt idx="3">
                  <c:v>Lighting &amp; appliances</c:v>
                </c:pt>
              </c:strCache>
            </c:strRef>
          </c:cat>
          <c:val>
            <c:numRef>
              <c:f>Sheet1!$B$6:$B$9</c:f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Annual</a:t>
            </a:r>
            <a:r>
              <a:rPr lang="en-US" baseline="0"/>
              <a:t> household emissions - CO</a:t>
            </a:r>
            <a:r>
              <a:rPr lang="en-US" baseline="-25000"/>
              <a:t>2e </a:t>
            </a:r>
            <a:r>
              <a:rPr lang="en-US" baseline="0"/>
              <a:t>Tonnes </a:t>
            </a:r>
          </a:p>
          <a:p>
            <a:pPr>
              <a:defRPr/>
            </a:pPr>
            <a:endParaRPr lang="en-US" baseline="0"/>
          </a:p>
        </c:rich>
      </c:tx>
      <c:layout>
        <c:manualLayout>
          <c:xMode val="edge"/>
          <c:yMode val="edge"/>
          <c:x val="0.23847841936424613"/>
          <c:y val="8.4169932454153957E-3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265067560999318E-2"/>
          <c:y val="0.19444193423587425"/>
          <c:w val="0.55203324584426949"/>
          <c:h val="0.79507311318325835"/>
        </c:manualLayout>
      </c:layout>
      <c:pie3DChart>
        <c:varyColors val="1"/>
        <c:ser>
          <c:idx val="0"/>
          <c:order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Sheet1!$A$3:$A$7</c:f>
              <c:strCache>
                <c:ptCount val="5"/>
                <c:pt idx="0">
                  <c:v>Energy in the home</c:v>
                </c:pt>
                <c:pt idx="1">
                  <c:v>Travel</c:v>
                </c:pt>
                <c:pt idx="2">
                  <c:v>Food &amp; drink</c:v>
                </c:pt>
                <c:pt idx="3">
                  <c:v>Purchases</c:v>
                </c:pt>
                <c:pt idx="4">
                  <c:v>Infrastructure/Public services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2.5</c:v>
                </c:pt>
                <c:pt idx="1">
                  <c:v>3.5</c:v>
                </c:pt>
                <c:pt idx="2">
                  <c:v>3</c:v>
                </c:pt>
                <c:pt idx="3">
                  <c:v>3.5</c:v>
                </c:pt>
                <c:pt idx="4">
                  <c:v>2.5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0736220472441"/>
          <c:y val="0.31684086282595986"/>
          <c:w val="0.2825971128608924"/>
          <c:h val="0.54797126507147687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0F2E-6ACF-455D-A6DC-16F9E126484A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8C93E-A7C5-4504-A4E3-BC3C2B2FB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6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 we mean by sustainability?  Sample list from One Planet Living</a:t>
            </a:r>
          </a:p>
          <a:p>
            <a:r>
              <a:rPr lang="en-GB" dirty="0" smtClean="0"/>
              <a:t>Main</a:t>
            </a:r>
            <a:r>
              <a:rPr lang="en-GB" baseline="0" dirty="0" smtClean="0"/>
              <a:t> </a:t>
            </a:r>
            <a:r>
              <a:rPr lang="en-GB" dirty="0" smtClean="0"/>
              <a:t>focus on 1 to 6 in this workshop</a:t>
            </a:r>
          </a:p>
          <a:p>
            <a:r>
              <a:rPr lang="en-GB" dirty="0" smtClean="0"/>
              <a:t>“Sustainability is the ability to continue a defined behaviour indefinitely” – economic,</a:t>
            </a:r>
            <a:r>
              <a:rPr lang="en-GB" baseline="0" dirty="0" smtClean="0"/>
              <a:t> environmental, social</a:t>
            </a:r>
          </a:p>
          <a:p>
            <a:r>
              <a:rPr lang="en-GB" baseline="0" dirty="0" err="1" smtClean="0"/>
              <a:t>Brundtland</a:t>
            </a:r>
            <a:r>
              <a:rPr lang="en-GB" baseline="0" dirty="0" smtClean="0"/>
              <a:t> Commission in 1987: </a:t>
            </a:r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"..development that meets the needs of the present without compromising the ability of future generations to meet their own needs" </a:t>
            </a:r>
          </a:p>
          <a:p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 text to carbon conversations.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53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Whilst some electrical appliance consumptions have been reducing, consumer electronics have done the opposite</a:t>
            </a:r>
          </a:p>
          <a:p>
            <a:endParaRPr lang="en-GB" dirty="0" smtClean="0"/>
          </a:p>
          <a:p>
            <a:r>
              <a:rPr lang="en-GB" dirty="0" smtClean="0"/>
              <a:t>Consider amount on &amp; of standby usage,</a:t>
            </a:r>
            <a:r>
              <a:rPr lang="en-GB" baseline="0" dirty="0" smtClean="0"/>
              <a:t> Samsung allegations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7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Explanation of difference between power and energy (kW vs kWh) as a precursor to energy bill exercise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98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 of how</a:t>
            </a:r>
            <a:r>
              <a:rPr lang="en-GB" baseline="0" dirty="0" smtClean="0"/>
              <a:t> one can make improvements by choice of appliance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13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Quantitative</a:t>
            </a:r>
            <a:r>
              <a:rPr lang="en-GB" baseline="0" dirty="0" smtClean="0"/>
              <a:t> as well as qualitative considerations</a:t>
            </a:r>
          </a:p>
          <a:p>
            <a:r>
              <a:rPr lang="en-GB" baseline="0" dirty="0" smtClean="0"/>
              <a:t>Unsustainable aspect of globalisation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75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Perishables out of season</a:t>
            </a:r>
          </a:p>
          <a:p>
            <a:r>
              <a:rPr lang="en-GB" dirty="0" smtClean="0"/>
              <a:t>Food package</a:t>
            </a:r>
            <a:r>
              <a:rPr lang="en-GB" baseline="0" dirty="0" smtClean="0"/>
              <a:t> labelling – grapes, salads, flowers</a:t>
            </a:r>
          </a:p>
          <a:p>
            <a:r>
              <a:rPr lang="en-GB" baseline="0" dirty="0" smtClean="0"/>
              <a:t>Rule of thumb: Air 100 – 150 times surface transport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28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Dis-incentives</a:t>
            </a:r>
            <a:r>
              <a:rPr lang="en-GB" baseline="0" dirty="0" smtClean="0"/>
              <a:t>, penalties &amp; regulation do not work with governments – they lose votes</a:t>
            </a:r>
          </a:p>
          <a:p>
            <a:r>
              <a:rPr lang="en-GB" baseline="0" dirty="0" smtClean="0"/>
              <a:t>Incentives do not work well with the Treasury – where to find the money?</a:t>
            </a:r>
          </a:p>
          <a:p>
            <a:r>
              <a:rPr lang="en-GB" baseline="0" dirty="0" smtClean="0"/>
              <a:t>What do we do?</a:t>
            </a:r>
          </a:p>
          <a:p>
            <a:r>
              <a:rPr lang="en-GB" baseline="0" dirty="0" smtClean="0"/>
              <a:t>Behaviour change – refer to later exercise with energy bills</a:t>
            </a:r>
          </a:p>
          <a:p>
            <a:r>
              <a:rPr lang="en-GB" baseline="0" dirty="0" err="1" smtClean="0"/>
              <a:t>Bounceback</a:t>
            </a:r>
            <a:r>
              <a:rPr lang="en-GB" baseline="0" dirty="0" smtClean="0"/>
              <a:t> effect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697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7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Kyoto 2020 target of -20% on 1990 met by 2008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91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Impact of adding in traded</a:t>
            </a:r>
            <a:r>
              <a:rPr lang="en-GB" baseline="0" dirty="0" smtClean="0"/>
              <a:t> emissions</a:t>
            </a:r>
          </a:p>
          <a:p>
            <a:r>
              <a:rPr lang="en-GB" baseline="0" dirty="0" smtClean="0"/>
              <a:t>Note impact of 2008 recession – trend is probably still upwards when GDP resumes growth</a:t>
            </a:r>
          </a:p>
          <a:p>
            <a:r>
              <a:rPr lang="en-GB" baseline="0" dirty="0" smtClean="0"/>
              <a:t>Illustrates the carbon impact of stuff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744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Where</a:t>
            </a:r>
            <a:r>
              <a:rPr lang="en-GB" baseline="0" dirty="0" smtClean="0"/>
              <a:t> we have to get to – Climate Change Act</a:t>
            </a:r>
          </a:p>
          <a:p>
            <a:r>
              <a:rPr lang="en-GB" baseline="0" dirty="0" smtClean="0"/>
              <a:t>Domestic emissions are approximately 25%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5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Purpose</a:t>
            </a:r>
            <a:r>
              <a:rPr lang="en-GB" baseline="0" dirty="0" smtClean="0"/>
              <a:t> – to set sustainable emissions into a global context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8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Keep</a:t>
            </a:r>
            <a:r>
              <a:rPr lang="en-GB" baseline="0" dirty="0" smtClean="0"/>
              <a:t> figure of ~ 2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/</a:t>
            </a:r>
            <a:r>
              <a:rPr lang="en-GB" baseline="0" dirty="0" err="1" smtClean="0"/>
              <a:t>yr</a:t>
            </a:r>
            <a:r>
              <a:rPr lang="en-GB" baseline="0" dirty="0" smtClean="0"/>
              <a:t> of CO2e as a sustainable level in mind</a:t>
            </a:r>
          </a:p>
          <a:p>
            <a:endParaRPr lang="en-GB" baseline="0" dirty="0" smtClean="0"/>
          </a:p>
          <a:p>
            <a:r>
              <a:rPr lang="en-GB" baseline="0" dirty="0" smtClean="0"/>
              <a:t>28 litres for tea, &gt;1400 litres for 100g of chocolate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13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Excludes transport</a:t>
            </a:r>
          </a:p>
          <a:p>
            <a:r>
              <a:rPr lang="en-GB" dirty="0" smtClean="0"/>
              <a:t>Note: Energy as opposed to emissions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056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Illustration of make-up</a:t>
            </a:r>
            <a:r>
              <a:rPr lang="en-GB" baseline="0" dirty="0" smtClean="0"/>
              <a:t> of domestic emissions – 15te</a:t>
            </a:r>
          </a:p>
          <a:p>
            <a:r>
              <a:rPr lang="en-GB" baseline="0" dirty="0" smtClean="0"/>
              <a:t>Link to quiz answers</a:t>
            </a:r>
          </a:p>
          <a:p>
            <a:r>
              <a:rPr lang="en-GB" baseline="0" dirty="0" smtClean="0"/>
              <a:t>Numbers vary from different sources: England or UK wide, CO</a:t>
            </a:r>
            <a:r>
              <a:rPr lang="en-GB" baseline="-25000" dirty="0" smtClean="0"/>
              <a:t>2</a:t>
            </a:r>
            <a:r>
              <a:rPr lang="en-GB" baseline="0" dirty="0" smtClean="0"/>
              <a:t> only or GHG, basket of what is included</a:t>
            </a:r>
          </a:p>
          <a:p>
            <a:r>
              <a:rPr lang="en-GB" baseline="0" dirty="0" smtClean="0"/>
              <a:t>Doesn’t fully address embodied emissions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37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Only</a:t>
            </a:r>
            <a:r>
              <a:rPr lang="en-GB" baseline="0" dirty="0" smtClean="0"/>
              <a:t> modest improvement – some recession effect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C93E-A7C5-4504-A4E3-BC3C2B2FB87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0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8A85-1B63-49D0-8946-883FFD59D8AA}" type="datetime1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FAFC-205A-4267-8E3C-A9AEADAEF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1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0680-F5CF-43D0-956A-BC8441BC0696}" type="datetime1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FAFC-205A-4267-8E3C-A9AEADAEF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5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BCC7-DDA3-46E9-A4BD-BE668DFCA342}" type="datetime1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FAFC-205A-4267-8E3C-A9AEADAEF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60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3C57-3E58-4D81-8329-A2C3CFE756D5}" type="datetime1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FAFC-205A-4267-8E3C-A9AEADAEF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4E5F-131F-4CC0-AA28-6327050517EC}" type="datetime1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FAFC-205A-4267-8E3C-A9AEADAEF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3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FEF7-FA5F-48BA-8FD8-62ECF947C580}" type="datetime1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FAFC-205A-4267-8E3C-A9AEADAEF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37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2525-BE06-4E56-89F1-B6DB4D292AB0}" type="datetime1">
              <a:rPr lang="en-GB" smtClean="0"/>
              <a:t>15/04/2016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FAFC-205A-4267-8E3C-A9AEADAEF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7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3F0F-4E70-430C-B4E5-74CAFD15034B}" type="datetime1">
              <a:rPr lang="en-GB" smtClean="0"/>
              <a:t>15/04/2016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FAFC-205A-4267-8E3C-A9AEADAEF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6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4C9-C9C7-4276-AAAC-9AB1789A8E1C}" type="datetime1">
              <a:rPr lang="en-GB" smtClean="0"/>
              <a:t>15/04/2016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FAFC-205A-4267-8E3C-A9AEADAEF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7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15A6-FBAA-440A-B77B-AD74187F143A}" type="datetime1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FAFC-205A-4267-8E3C-A9AEADAEF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3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D1FA-5224-4B7E-883D-08EF041F0D3D}" type="datetime1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FAFC-205A-4267-8E3C-A9AEADAEF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1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77C1-2233-402B-A251-69A6D754186D}" type="datetime1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8FAFC-205A-4267-8E3C-A9AEADAEF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4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bonconversations.or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Household </a:t>
            </a:r>
            <a:r>
              <a:rPr lang="en-GB" dirty="0" smtClean="0"/>
              <a:t>Sustainability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3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Transition Town Hastings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9670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Domestic Emissions 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8747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378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Domestic Emissions 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5422" y="1600200"/>
            <a:ext cx="6213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93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Domestic Emissions 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3157" y="1600200"/>
            <a:ext cx="597768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Use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24736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426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Domestic Emissions 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6897" y="1600200"/>
            <a:ext cx="651020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49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GB" dirty="0" smtClean="0"/>
              <a:t>Embodied emissions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17437"/>
              </p:ext>
            </p:extLst>
          </p:nvPr>
        </p:nvGraphicFramePr>
        <p:xfrm>
          <a:off x="1127760" y="1654905"/>
          <a:ext cx="6888480" cy="443501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929505"/>
                <a:gridCol w="1958975"/>
              </a:tblGrid>
              <a:tr h="333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Carbon footprint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Kg CO</a:t>
                      </a:r>
                      <a:r>
                        <a:rPr lang="en-GB" sz="1800" baseline="-25000" dirty="0">
                          <a:effectLst/>
                        </a:rPr>
                        <a:t>2</a:t>
                      </a:r>
                      <a:endParaRPr lang="en-GB" sz="11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year’s worth of clothing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225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year’s worth of loo roll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new carpet – 4m x 4m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76 - 290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£500 gold necklace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200 - 400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small car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6,000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large car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35,000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paperback book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year’s worth of newspapers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142 - 270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year’s worth of mobile phone use @ 1 hr/day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1,250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single web-search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0.0007 – 0.0045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new iMac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major kitchen refit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10,000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new house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80,000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Travel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47828"/>
              </p:ext>
            </p:extLst>
          </p:nvPr>
        </p:nvGraphicFramePr>
        <p:xfrm>
          <a:off x="1691680" y="1484784"/>
          <a:ext cx="5760640" cy="99097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176464"/>
                <a:gridCol w="1584176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</a:t>
                      </a:r>
                      <a:r>
                        <a:rPr lang="en-GB" sz="1800" baseline="-25000" dirty="0">
                          <a:effectLst/>
                        </a:rPr>
                        <a:t>2</a:t>
                      </a:r>
                      <a:r>
                        <a:rPr lang="en-GB" sz="1800" dirty="0">
                          <a:effectLst/>
                        </a:rPr>
                        <a:t> emissions per vehicle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Grams per mile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Large car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430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Small car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280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19433"/>
              </p:ext>
            </p:extLst>
          </p:nvPr>
        </p:nvGraphicFramePr>
        <p:xfrm>
          <a:off x="1691680" y="2852936"/>
          <a:ext cx="5760640" cy="256831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176464"/>
                <a:gridCol w="1584176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</a:t>
                      </a:r>
                      <a:r>
                        <a:rPr lang="en-GB" sz="1800" baseline="-25000" dirty="0">
                          <a:effectLst/>
                        </a:rPr>
                        <a:t>2</a:t>
                      </a:r>
                      <a:r>
                        <a:rPr lang="en-GB" sz="1800" dirty="0">
                          <a:effectLst/>
                        </a:rPr>
                        <a:t> Emissions per passenger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Grams per mile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Urban bus/underground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170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Train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Long distance coach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Short haul flight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416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Long haul flight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363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Cruise liner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640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Foot passenger on a car ferry or cargo ship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644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Cargo transport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777671"/>
              </p:ext>
            </p:extLst>
          </p:nvPr>
        </p:nvGraphicFramePr>
        <p:xfrm>
          <a:off x="1259632" y="2348880"/>
          <a:ext cx="6639560" cy="225284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948940"/>
                <a:gridCol w="3690620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Mode of transport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</a:t>
                      </a:r>
                      <a:r>
                        <a:rPr lang="en-GB" sz="1800" baseline="-25000" dirty="0">
                          <a:effectLst/>
                        </a:rPr>
                        <a:t>2</a:t>
                      </a:r>
                      <a:r>
                        <a:rPr lang="en-GB" sz="1800" dirty="0">
                          <a:effectLst/>
                        </a:rPr>
                        <a:t> emissions (grams per tonne-km)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Air: Short haul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1360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Air: Long haul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692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Road: Transit van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532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Road: Large truck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Container ship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Ship: Bulk carrier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295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05155"/>
              </p:ext>
            </p:extLst>
          </p:nvPr>
        </p:nvGraphicFramePr>
        <p:xfrm>
          <a:off x="1691680" y="1412776"/>
          <a:ext cx="5813399" cy="45477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704113"/>
                <a:gridCol w="2109286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Carbon footprints of foods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Grammes</a:t>
                      </a:r>
                      <a:r>
                        <a:rPr lang="en-GB" sz="1500" dirty="0">
                          <a:effectLst/>
                        </a:rPr>
                        <a:t> CO</a:t>
                      </a:r>
                      <a:r>
                        <a:rPr lang="en-GB" sz="1500" baseline="-25000" dirty="0">
                          <a:effectLst/>
                        </a:rPr>
                        <a:t>2e</a:t>
                      </a:r>
                      <a:r>
                        <a:rPr lang="en-GB" sz="1500" dirty="0">
                          <a:effectLst/>
                        </a:rPr>
                        <a:t> per kilo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Apples – local &amp; seasonal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70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Apples – annual average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550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Bananas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480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Potatoes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370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Tomatoes – local, organic &amp; seasonal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400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Tomatoes – Heated UK greenhouse in March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50,000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Wheat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800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Rice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4,000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Lamb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19,000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Chicken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4,500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Eggs (box of six)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1,800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Bottled water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320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Tap water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0.24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360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Change?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t="8579"/>
          <a:stretch/>
        </p:blipFill>
        <p:spPr bwMode="auto">
          <a:xfrm>
            <a:off x="899592" y="1628800"/>
            <a:ext cx="7272807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733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800" dirty="0" smtClean="0"/>
              <a:t>Zero Carbon </a:t>
            </a:r>
            <a:r>
              <a:rPr lang="en-GB" dirty="0" smtClean="0"/>
              <a:t>– </a:t>
            </a:r>
            <a:r>
              <a:rPr lang="en-GB" sz="2000" dirty="0" smtClean="0"/>
              <a:t>Reduce &gt; eliminate energy for buildings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800" dirty="0" smtClean="0"/>
              <a:t>Transport </a:t>
            </a:r>
            <a:r>
              <a:rPr lang="en-GB" dirty="0" smtClean="0"/>
              <a:t>– </a:t>
            </a:r>
            <a:r>
              <a:rPr lang="en-GB" sz="2000" dirty="0" smtClean="0"/>
              <a:t>Reduce emissions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800" dirty="0"/>
              <a:t>Food –</a:t>
            </a:r>
            <a:r>
              <a:rPr lang="en-GB" dirty="0" smtClean="0"/>
              <a:t> </a:t>
            </a:r>
            <a:r>
              <a:rPr lang="en-GB" sz="2000" dirty="0" smtClean="0"/>
              <a:t>Reduce impact of production, packaging and transport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800" dirty="0"/>
              <a:t>Materials</a:t>
            </a:r>
            <a:r>
              <a:rPr lang="en-GB" sz="3600" dirty="0" smtClean="0"/>
              <a:t> </a:t>
            </a:r>
            <a:r>
              <a:rPr lang="en-GB" sz="2800" dirty="0" smtClean="0"/>
              <a:t>– </a:t>
            </a:r>
            <a:r>
              <a:rPr lang="en-GB" sz="2100" dirty="0"/>
              <a:t>Minimize impact of manufacture and transport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800" dirty="0" smtClean="0"/>
              <a:t>Zero </a:t>
            </a:r>
            <a:r>
              <a:rPr lang="en-GB" sz="2800" dirty="0"/>
              <a:t>waste</a:t>
            </a:r>
            <a:r>
              <a:rPr lang="en-GB" sz="3600" dirty="0" smtClean="0"/>
              <a:t> </a:t>
            </a:r>
            <a:r>
              <a:rPr lang="en-GB" sz="2800" dirty="0" smtClean="0"/>
              <a:t>– </a:t>
            </a:r>
            <a:r>
              <a:rPr lang="en-GB" sz="2100" dirty="0"/>
              <a:t>Reduce, re-use, reprocess, convert to energy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800" dirty="0" smtClean="0"/>
              <a:t>Water</a:t>
            </a:r>
            <a:r>
              <a:rPr lang="en-GB" dirty="0" smtClean="0"/>
              <a:t> – </a:t>
            </a:r>
            <a:r>
              <a:rPr lang="en-GB" sz="2000" dirty="0" smtClean="0"/>
              <a:t>Reduce consumption (and waste)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800" dirty="0" smtClean="0"/>
              <a:t>Natural habitats &amp; wildlife – </a:t>
            </a:r>
            <a:r>
              <a:rPr lang="en-GB" sz="2000" dirty="0" smtClean="0"/>
              <a:t>Conserve and enhance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800" dirty="0" smtClean="0"/>
              <a:t>Culture &amp; heritage – </a:t>
            </a:r>
            <a:r>
              <a:rPr lang="en-GB" sz="2000" dirty="0" smtClean="0"/>
              <a:t>Preserve valuable aspects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800" dirty="0" smtClean="0"/>
              <a:t>Equity &amp; fair trade – </a:t>
            </a:r>
            <a:r>
              <a:rPr lang="en-GB" sz="2200" dirty="0" smtClean="0"/>
              <a:t>Promote social justice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800" dirty="0" smtClean="0"/>
              <a:t>Health &amp; happiness – </a:t>
            </a:r>
            <a:r>
              <a:rPr lang="en-GB" sz="2200" dirty="0" smtClean="0"/>
              <a:t>Improve health and wellbeing</a:t>
            </a:r>
          </a:p>
          <a:p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16th April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803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1606" r="24792" b="20643"/>
          <a:stretch/>
        </p:blipFill>
        <p:spPr>
          <a:xfrm>
            <a:off x="611560" y="490785"/>
            <a:ext cx="3600400" cy="5264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60032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http://www.carbonconversations.org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79275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Information </a:t>
            </a:r>
            <a:r>
              <a:rPr lang="en-GB" dirty="0" smtClean="0"/>
              <a:t>on behaviour changes that will increase sustainability and often reduce cost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13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056784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490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198884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Thank you</a:t>
            </a:r>
            <a:endParaRPr lang="en-GB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50131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05068" y="506035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060359"/>
            <a:ext cx="30243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Ian Smith</a:t>
            </a:r>
          </a:p>
          <a:p>
            <a:r>
              <a:rPr lang="en-GB" dirty="0" smtClean="0"/>
              <a:t>transitionenergy@gmail.com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5010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"You must be the change you wish to see in the world." – Mahatma Gandhi</a:t>
            </a:r>
          </a:p>
        </p:txBody>
      </p:sp>
    </p:spTree>
    <p:extLst>
      <p:ext uri="{BB962C8B-B14F-4D97-AF65-F5344CB8AC3E}">
        <p14:creationId xmlns:p14="http://schemas.microsoft.com/office/powerpoint/2010/main" val="4276716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pic>
        <p:nvPicPr>
          <p:cNvPr id="3" name="Content Placeholder 4" descr="biofuels-carto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83264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37540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Factors affecting energy use in the </a:t>
            </a:r>
            <a:r>
              <a:rPr lang="en-GB" sz="4000" b="1" dirty="0" smtClean="0"/>
              <a:t>home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87624" y="1268760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Type of house</a:t>
            </a:r>
            <a:endParaRPr lang="en-GB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Size &amp; age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Type – detached/semi/terraced/bungalow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Airtightness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Insulation levels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Windows – size/glazing quality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Construction – brick/stone/timber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Other – orientation/form factor/site exposure/location in UK</a:t>
            </a:r>
          </a:p>
          <a:p>
            <a:r>
              <a:rPr lang="en-GB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2865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Factors affecting energy use in the home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980728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Lifestyle/behaviour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Occupancy – number of people/transient/all day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Thermostat temperature settings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Showers vs baths/amount of their usage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Temperature tolerance of occupants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Clothing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Amount of appliances/electrical goods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Extent to which  appliances/electrical goods are left on standby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Switching electrical </a:t>
            </a:r>
            <a:r>
              <a:rPr lang="en-GB" sz="2400" dirty="0"/>
              <a:t>items (</a:t>
            </a:r>
            <a:r>
              <a:rPr lang="en-GB" sz="2400" dirty="0" err="1"/>
              <a:t>eg</a:t>
            </a:r>
            <a:r>
              <a:rPr lang="en-GB" sz="2400" dirty="0"/>
              <a:t>. lights, TVs) </a:t>
            </a:r>
            <a:r>
              <a:rPr lang="en-GB" sz="2400" dirty="0" smtClean="0"/>
              <a:t>off </a:t>
            </a:r>
            <a:r>
              <a:rPr lang="en-GB" sz="2400" dirty="0"/>
              <a:t>when not needed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Lighting levels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Use of curtains/shutters/blinds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Use of washing line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Use of wet appliances (</a:t>
            </a:r>
            <a:r>
              <a:rPr lang="en-GB" sz="2400" dirty="0" err="1"/>
              <a:t>eg</a:t>
            </a:r>
            <a:r>
              <a:rPr lang="en-GB" sz="2400" dirty="0"/>
              <a:t>. full loads only, low temperatures)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Use of supplementary heating (</a:t>
            </a:r>
            <a:r>
              <a:rPr lang="en-GB" sz="2400" dirty="0" err="1"/>
              <a:t>eg</a:t>
            </a:r>
            <a:r>
              <a:rPr lang="en-GB" sz="2400" dirty="0"/>
              <a:t>. portable electric heaters)</a:t>
            </a:r>
          </a:p>
        </p:txBody>
      </p:sp>
    </p:spTree>
    <p:extLst>
      <p:ext uri="{BB962C8B-B14F-4D97-AF65-F5344CB8AC3E}">
        <p14:creationId xmlns:p14="http://schemas.microsoft.com/office/powerpoint/2010/main" val="1826386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/>
              <a:t>Factors affecting energy use in the home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5536" y="1484784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Efficiency of equipment</a:t>
            </a:r>
            <a:endParaRPr lang="en-GB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Type of lighting – incandescent/halogen/fluorescent/LED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Configuration of lighting/luminaire efficiency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Energy efficiency of appliances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Standby electrical consumption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Heating controls – programmers/radiator thermostats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Efficiency of boiler</a:t>
            </a:r>
          </a:p>
        </p:txBody>
      </p:sp>
    </p:spTree>
    <p:extLst>
      <p:ext uri="{BB962C8B-B14F-4D97-AF65-F5344CB8AC3E}">
        <p14:creationId xmlns:p14="http://schemas.microsoft.com/office/powerpoint/2010/main" val="3689014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3600" b="1" dirty="0"/>
              <a:t>Factors affecting energy use in the home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87624" y="2274838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Heating fuel/electricity use adjustment factors</a:t>
            </a:r>
            <a:endParaRPr lang="en-GB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Energy for cooking – gas/oil/electricity/wood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Storage heaters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Immersion heater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On site electricity generation (</a:t>
            </a:r>
            <a:r>
              <a:rPr lang="en-GB" sz="2800" dirty="0" err="1"/>
              <a:t>eg</a:t>
            </a:r>
            <a:r>
              <a:rPr lang="en-GB" sz="2800" dirty="0"/>
              <a:t>. PV)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Solar thermal 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Electric vehicle charging</a:t>
            </a:r>
          </a:p>
        </p:txBody>
      </p:sp>
    </p:spTree>
    <p:extLst>
      <p:ext uri="{BB962C8B-B14F-4D97-AF65-F5344CB8AC3E}">
        <p14:creationId xmlns:p14="http://schemas.microsoft.com/office/powerpoint/2010/main" val="2272415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pic>
        <p:nvPicPr>
          <p:cNvPr id="3" name="Picture 2" descr="http://www.cityam.com/assets/uploads/content/2015/07/energy-consumption-from-renewables-eu-average-united-kingdom-chartbuilder-559e7f7ac235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56084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99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12768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214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Emissions 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1680" y="1772816"/>
            <a:ext cx="6233492" cy="41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9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Emissions 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5012" y="2082006"/>
            <a:ext cx="51339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Emissions 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0712" y="2105819"/>
            <a:ext cx="53625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5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63888" y="249289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endParaRPr lang="en-GB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4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3240360" cy="938535"/>
          </a:xfrm>
        </p:spPr>
        <p:txBody>
          <a:bodyPr>
            <a:normAutofit/>
          </a:bodyPr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994910"/>
              </p:ext>
            </p:extLst>
          </p:nvPr>
        </p:nvGraphicFramePr>
        <p:xfrm>
          <a:off x="5580112" y="1196752"/>
          <a:ext cx="2304256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952"/>
                <a:gridCol w="1946304"/>
              </a:tblGrid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 Range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 - 10%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– 140 litres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– 12 seconds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– 8 weeks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3,500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4,500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– 120 weeks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– 15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22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Domestic Emissions 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16th April 2016</a:t>
            </a:r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488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2468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1096</Words>
  <Application>Microsoft Office PowerPoint</Application>
  <PresentationFormat>On-screen Show (4:3)</PresentationFormat>
  <Paragraphs>276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Household Sustainability</vt:lpstr>
      <vt:lpstr>Sustainability</vt:lpstr>
      <vt:lpstr>PowerPoint Presentation</vt:lpstr>
      <vt:lpstr>UK Emissions 1</vt:lpstr>
      <vt:lpstr>UK Emissions 2</vt:lpstr>
      <vt:lpstr>UK Emissions 3</vt:lpstr>
      <vt:lpstr>PowerPoint Presentation</vt:lpstr>
      <vt:lpstr>Answers</vt:lpstr>
      <vt:lpstr>Domestic Emissions 1</vt:lpstr>
      <vt:lpstr>Domestic Emissions 2</vt:lpstr>
      <vt:lpstr>Domestic Emissions 3</vt:lpstr>
      <vt:lpstr>Domestic Emissions 4</vt:lpstr>
      <vt:lpstr>Energy Use</vt:lpstr>
      <vt:lpstr>Domestic Emissions 5</vt:lpstr>
      <vt:lpstr>Embodied emissions</vt:lpstr>
      <vt:lpstr>Travel</vt:lpstr>
      <vt:lpstr>Cargo transport</vt:lpstr>
      <vt:lpstr>Food</vt:lpstr>
      <vt:lpstr>How Do We Change?</vt:lpstr>
      <vt:lpstr>PowerPoint Presentation</vt:lpstr>
      <vt:lpstr>Handout</vt:lpstr>
      <vt:lpstr>PowerPoint Presentation</vt:lpstr>
      <vt:lpstr>PowerPoint Presentation</vt:lpstr>
      <vt:lpstr>PowerPoint Presentation</vt:lpstr>
      <vt:lpstr>Factors affecting energy use in the home</vt:lpstr>
      <vt:lpstr>Factors affecting energy use in the home</vt:lpstr>
      <vt:lpstr>Factors affecting energy use in the home</vt:lpstr>
      <vt:lpstr>Factors affecting energy use in the home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Household Sustainability Workshop</dc:title>
  <dc:creator>Home</dc:creator>
  <cp:lastModifiedBy>A Person</cp:lastModifiedBy>
  <cp:revision>41</cp:revision>
  <dcterms:created xsi:type="dcterms:W3CDTF">2015-05-08T08:55:15Z</dcterms:created>
  <dcterms:modified xsi:type="dcterms:W3CDTF">2016-04-15T10:06:38Z</dcterms:modified>
</cp:coreProperties>
</file>